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12" r:id="rId3"/>
    <p:sldId id="314" r:id="rId4"/>
    <p:sldId id="313" r:id="rId5"/>
    <p:sldId id="310" r:id="rId6"/>
    <p:sldId id="311" r:id="rId7"/>
    <p:sldId id="317" r:id="rId8"/>
    <p:sldId id="257" r:id="rId9"/>
    <p:sldId id="279" r:id="rId10"/>
    <p:sldId id="259" r:id="rId11"/>
    <p:sldId id="320" r:id="rId12"/>
    <p:sldId id="319" r:id="rId13"/>
    <p:sldId id="268" r:id="rId14"/>
    <p:sldId id="318" r:id="rId15"/>
    <p:sldId id="294" r:id="rId16"/>
    <p:sldId id="260" r:id="rId17"/>
    <p:sldId id="282" r:id="rId18"/>
    <p:sldId id="270" r:id="rId19"/>
    <p:sldId id="269" r:id="rId20"/>
    <p:sldId id="291" r:id="rId21"/>
    <p:sldId id="265" r:id="rId22"/>
    <p:sldId id="295" r:id="rId23"/>
    <p:sldId id="297" r:id="rId24"/>
    <p:sldId id="296" r:id="rId25"/>
    <p:sldId id="267" r:id="rId26"/>
    <p:sldId id="261" r:id="rId27"/>
    <p:sldId id="285" r:id="rId28"/>
    <p:sldId id="293" r:id="rId29"/>
    <p:sldId id="292" r:id="rId30"/>
    <p:sldId id="302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12"/>
            <p14:sldId id="314"/>
            <p14:sldId id="313"/>
            <p14:sldId id="310"/>
            <p14:sldId id="311"/>
            <p14:sldId id="317"/>
            <p14:sldId id="257"/>
            <p14:sldId id="279"/>
            <p14:sldId id="259"/>
            <p14:sldId id="320"/>
            <p14:sldId id="319"/>
            <p14:sldId id="268"/>
            <p14:sldId id="318"/>
            <p14:sldId id="294"/>
            <p14:sldId id="260"/>
          </p14:sldIdLst>
        </p14:section>
        <p14:section name="Untitled Section" id="{B1D72BD1-CF57-8F4C-932A-688ABA5BA8FF}">
          <p14:sldIdLst>
            <p14:sldId id="282"/>
            <p14:sldId id="270"/>
            <p14:sldId id="269"/>
            <p14:sldId id="291"/>
            <p14:sldId id="265"/>
            <p14:sldId id="295"/>
            <p14:sldId id="297"/>
            <p14:sldId id="296"/>
            <p14:sldId id="267"/>
            <p14:sldId id="261"/>
            <p14:sldId id="285"/>
            <p14:sldId id="293"/>
            <p14:sldId id="292"/>
            <p14:sldId id="30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 &amp;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203595"/>
            <a:ext cx="5380182" cy="3897312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Data</a:t>
            </a:r>
          </a:p>
          <a:p>
            <a:pPr lvl="1"/>
            <a:r>
              <a:rPr lang="en-US" sz="2000" dirty="0">
                <a:latin typeface="+mj-lt"/>
              </a:rPr>
              <a:t>Pitchfork Reviews 1999-2021</a:t>
            </a:r>
          </a:p>
          <a:p>
            <a:pPr lvl="1"/>
            <a:r>
              <a:rPr lang="en-US" sz="2000" dirty="0" err="1">
                <a:latin typeface="+mj-lt"/>
              </a:rPr>
              <a:t>Jazztimes</a:t>
            </a:r>
            <a:r>
              <a:rPr lang="en-US" sz="2000" dirty="0">
                <a:latin typeface="+mj-lt"/>
              </a:rPr>
              <a:t> Review (TBD)</a:t>
            </a:r>
          </a:p>
          <a:p>
            <a:pPr lvl="1"/>
            <a:r>
              <a:rPr lang="en-US" sz="2000" dirty="0">
                <a:latin typeface="+mj-lt"/>
              </a:rPr>
              <a:t>~1,000 Jazz Reviews</a:t>
            </a:r>
          </a:p>
          <a:p>
            <a:pPr lvl="1"/>
            <a:r>
              <a:rPr lang="en-US" sz="2000" dirty="0">
                <a:latin typeface="+mj-lt"/>
              </a:rPr>
              <a:t>Scraped using Beautiful Soup and Selenium</a:t>
            </a:r>
          </a:p>
          <a:p>
            <a:pPr lvl="1"/>
            <a:r>
              <a:rPr lang="en-US" sz="2000" dirty="0">
                <a:latin typeface="+mj-lt"/>
              </a:rPr>
              <a:t>Spotify Audio Features</a:t>
            </a:r>
          </a:p>
          <a:p>
            <a:r>
              <a:rPr lang="en-US" sz="2000" dirty="0">
                <a:latin typeface="+mj-lt"/>
              </a:rPr>
              <a:t>Processes</a:t>
            </a:r>
          </a:p>
          <a:p>
            <a:pPr lvl="1"/>
            <a:r>
              <a:rPr lang="en-US" sz="2000" dirty="0">
                <a:latin typeface="+mj-lt"/>
              </a:rPr>
              <a:t>Topic Modeling (NMF)</a:t>
            </a:r>
          </a:p>
          <a:p>
            <a:pPr lvl="1"/>
            <a:r>
              <a:rPr lang="en-US" sz="2000" dirty="0">
                <a:latin typeface="+mj-lt"/>
              </a:rPr>
              <a:t>Sentiment / Emotions</a:t>
            </a:r>
          </a:p>
          <a:p>
            <a:pPr lvl="2"/>
            <a:r>
              <a:rPr lang="en-US" dirty="0">
                <a:latin typeface="+mj-lt"/>
              </a:rPr>
              <a:t>NRC Lexicon</a:t>
            </a:r>
          </a:p>
          <a:p>
            <a:pPr lvl="1"/>
            <a:r>
              <a:rPr lang="en-US" sz="2000" dirty="0">
                <a:latin typeface="+mj-lt"/>
              </a:rPr>
              <a:t>TF-IDF – Cosine Similarity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82" y="757093"/>
            <a:ext cx="5735782" cy="5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7C11D4E1-734B-4E4A-A5E3-C4B761A726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220097" y="2842635"/>
            <a:ext cx="5751806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18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87031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6018643" y="1690688"/>
            <a:ext cx="16440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Jazz</a:t>
            </a:r>
          </a:p>
          <a:p>
            <a:r>
              <a:rPr lang="en-US" sz="2000" dirty="0">
                <a:latin typeface="+mj-lt"/>
              </a:rPr>
              <a:t>Soul</a:t>
            </a:r>
          </a:p>
          <a:p>
            <a:r>
              <a:rPr lang="en-US" sz="2000" dirty="0">
                <a:latin typeface="+mj-lt"/>
              </a:rPr>
              <a:t>Folk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387270" y="1856203"/>
            <a:ext cx="1330036" cy="270164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39003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6018643" y="1690688"/>
            <a:ext cx="16440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Folk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9488055" y="1490008"/>
            <a:ext cx="1865745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rgbClr val="C00000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387270" y="1856203"/>
            <a:ext cx="1330036" cy="270164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8055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49E16CB-66F8-EF41-89CF-9964FFE00433}"/>
              </a:ext>
            </a:extLst>
          </p:cNvPr>
          <p:cNvSpPr/>
          <p:nvPr/>
        </p:nvSpPr>
        <p:spPr>
          <a:xfrm>
            <a:off x="7856682" y="1856203"/>
            <a:ext cx="1330036" cy="270164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8BDAB6-138C-8C48-B857-920AE5DB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2764" y="1690688"/>
            <a:ext cx="9144000" cy="3657600"/>
          </a:xfrm>
        </p:spPr>
      </p:pic>
    </p:spTree>
    <p:extLst>
      <p:ext uri="{BB962C8B-B14F-4D97-AF65-F5344CB8AC3E}">
        <p14:creationId xmlns:p14="http://schemas.microsoft.com/office/powerpoint/2010/main" val="10865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8BDAB6-138C-8C48-B857-920AE5DB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2764" y="1690688"/>
            <a:ext cx="9144000" cy="3657600"/>
          </a:xfr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00C6E41-5264-AB44-A714-40A8B0A6B0FA}"/>
              </a:ext>
            </a:extLst>
          </p:cNvPr>
          <p:cNvSpPr/>
          <p:nvPr/>
        </p:nvSpPr>
        <p:spPr>
          <a:xfrm>
            <a:off x="2033154" y="2180938"/>
            <a:ext cx="387927" cy="831273"/>
          </a:xfrm>
          <a:prstGeom prst="leftBrac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61E51-FBDA-F64B-9138-C05C9A0A3E5E}"/>
              </a:ext>
            </a:extLst>
          </p:cNvPr>
          <p:cNvSpPr txBox="1"/>
          <p:nvPr/>
        </p:nvSpPr>
        <p:spPr>
          <a:xfrm>
            <a:off x="1142999" y="2400559"/>
            <a:ext cx="118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Top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A5EF3-2EAF-4C49-9799-11DE8617FEF5}"/>
              </a:ext>
            </a:extLst>
          </p:cNvPr>
          <p:cNvSpPr txBox="1"/>
          <p:nvPr/>
        </p:nvSpPr>
        <p:spPr>
          <a:xfrm>
            <a:off x="6931998" y="1478536"/>
            <a:ext cx="114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Kendrick Lamar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4CB3E-6085-F247-ABF3-E4917E5E6310}"/>
              </a:ext>
            </a:extLst>
          </p:cNvPr>
          <p:cNvSpPr txBox="1"/>
          <p:nvPr/>
        </p:nvSpPr>
        <p:spPr>
          <a:xfrm>
            <a:off x="8069678" y="1482131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Tyler, the Creator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75F260-6DA7-234A-9CE7-237B28F8F99F}"/>
              </a:ext>
            </a:extLst>
          </p:cNvPr>
          <p:cNvCxnSpPr>
            <a:cxnSpLocks/>
          </p:cNvCxnSpPr>
          <p:nvPr/>
        </p:nvCxnSpPr>
        <p:spPr>
          <a:xfrm flipH="1">
            <a:off x="7488382" y="1722499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C3A009-0781-3241-9F5C-2449853D4AD1}"/>
              </a:ext>
            </a:extLst>
          </p:cNvPr>
          <p:cNvCxnSpPr>
            <a:cxnSpLocks/>
          </p:cNvCxnSpPr>
          <p:nvPr/>
        </p:nvCxnSpPr>
        <p:spPr>
          <a:xfrm flipH="1">
            <a:off x="8258154" y="1722218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D55E77B-868E-1B43-9785-C9BCF01C8F82}"/>
              </a:ext>
            </a:extLst>
          </p:cNvPr>
          <p:cNvSpPr txBox="1"/>
          <p:nvPr/>
        </p:nvSpPr>
        <p:spPr>
          <a:xfrm>
            <a:off x="5491124" y="1478536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Radiohead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95009-67D4-6B4F-BC41-25ECED933CDE}"/>
              </a:ext>
            </a:extLst>
          </p:cNvPr>
          <p:cNvSpPr txBox="1"/>
          <p:nvPr/>
        </p:nvSpPr>
        <p:spPr>
          <a:xfrm>
            <a:off x="6341037" y="1465204"/>
            <a:ext cx="537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2E1304-6FD9-3648-BC76-AE2B17D02D32}"/>
              </a:ext>
            </a:extLst>
          </p:cNvPr>
          <p:cNvSpPr txBox="1"/>
          <p:nvPr/>
        </p:nvSpPr>
        <p:spPr>
          <a:xfrm>
            <a:off x="2423747" y="147660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 Germain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43835-7D82-8A49-A405-30D9AB57415A}"/>
              </a:ext>
            </a:extLst>
          </p:cNvPr>
          <p:cNvSpPr txBox="1"/>
          <p:nvPr/>
        </p:nvSpPr>
        <p:spPr>
          <a:xfrm>
            <a:off x="3337137" y="1488317"/>
            <a:ext cx="150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Thievery Corporation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D5B713-AD82-7342-867A-891F3CE01075}"/>
              </a:ext>
            </a:extLst>
          </p:cNvPr>
          <p:cNvCxnSpPr>
            <a:cxnSpLocks/>
          </p:cNvCxnSpPr>
          <p:nvPr/>
        </p:nvCxnSpPr>
        <p:spPr>
          <a:xfrm flipH="1">
            <a:off x="6585941" y="1735622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C04605-021C-BE43-9D66-EFD934365668}"/>
              </a:ext>
            </a:extLst>
          </p:cNvPr>
          <p:cNvCxnSpPr>
            <a:cxnSpLocks/>
          </p:cNvCxnSpPr>
          <p:nvPr/>
        </p:nvCxnSpPr>
        <p:spPr>
          <a:xfrm flipH="1">
            <a:off x="5805937" y="1722492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425A34B-BAC0-DC4B-B6C1-AE6D9F2BF69E}"/>
              </a:ext>
            </a:extLst>
          </p:cNvPr>
          <p:cNvCxnSpPr>
            <a:cxnSpLocks/>
          </p:cNvCxnSpPr>
          <p:nvPr/>
        </p:nvCxnSpPr>
        <p:spPr>
          <a:xfrm flipH="1">
            <a:off x="3615386" y="1721166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520CE5-7DC5-AD43-BB79-BB8D1440F520}"/>
              </a:ext>
            </a:extLst>
          </p:cNvPr>
          <p:cNvCxnSpPr>
            <a:cxnSpLocks/>
          </p:cNvCxnSpPr>
          <p:nvPr/>
        </p:nvCxnSpPr>
        <p:spPr>
          <a:xfrm flipH="1">
            <a:off x="2779280" y="1704020"/>
            <a:ext cx="1" cy="336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890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16" name="Content Placeholder 21">
            <a:extLst>
              <a:ext uri="{FF2B5EF4-FFF2-40B4-BE49-F238E27FC236}">
                <a16:creationId xmlns:a16="http://schemas.microsoft.com/office/drawing/2014/main" id="{7145F841-CB31-354C-8149-D01AAABF7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90" t="27205" r="28046" b="65221"/>
          <a:stretch/>
        </p:blipFill>
        <p:spPr>
          <a:xfrm>
            <a:off x="7352146" y="2125634"/>
            <a:ext cx="1422609" cy="27432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2CC6BA0-64D9-344A-B462-447CA4D4A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021" t="3500" r="60606" b="88700"/>
          <a:stretch/>
        </p:blipFill>
        <p:spPr>
          <a:xfrm>
            <a:off x="2336801" y="2128852"/>
            <a:ext cx="2503055" cy="2853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EDA827-4E62-A240-A0DD-AEDECCC2A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18" t="79546" r="60909" b="5050"/>
          <a:stretch/>
        </p:blipFill>
        <p:spPr>
          <a:xfrm>
            <a:off x="2299860" y="2494966"/>
            <a:ext cx="2503054" cy="563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D19803-B322-BC41-AF59-55E4ACFC4DD7}"/>
              </a:ext>
            </a:extLst>
          </p:cNvPr>
          <p:cNvSpPr txBox="1"/>
          <p:nvPr/>
        </p:nvSpPr>
        <p:spPr>
          <a:xfrm>
            <a:off x="757382" y="4837072"/>
            <a:ext cx="105964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Hip Hop era </a:t>
            </a:r>
          </a:p>
          <a:p>
            <a:r>
              <a:rPr lang="en-US" dirty="0"/>
              <a:t>“…Jazz musicians…collaborate with </a:t>
            </a:r>
            <a:r>
              <a:rPr lang="en-US" b="1" dirty="0"/>
              <a:t>Kendrick Lamar</a:t>
            </a:r>
            <a:r>
              <a:rPr lang="en-US" dirty="0"/>
              <a:t>; </a:t>
            </a:r>
            <a:r>
              <a:rPr lang="en-US" b="1" dirty="0"/>
              <a:t>The Internet</a:t>
            </a:r>
            <a:r>
              <a:rPr lang="en-US" dirty="0"/>
              <a:t>, which spun off from </a:t>
            </a:r>
            <a:r>
              <a:rPr lang="en-US" b="1" dirty="0"/>
              <a:t>Odd Future</a:t>
            </a:r>
            <a:r>
              <a:rPr lang="en-US" dirty="0"/>
              <a:t>…incorporates jazz elements into their music; the label </a:t>
            </a:r>
            <a:r>
              <a:rPr lang="en-US" dirty="0" err="1"/>
              <a:t>Brainfeeder</a:t>
            </a:r>
            <a:r>
              <a:rPr lang="en-US" dirty="0"/>
              <a:t>, purveyor of underground cool, releases jazz-tinged records from </a:t>
            </a:r>
            <a:r>
              <a:rPr lang="en-US" b="1" dirty="0"/>
              <a:t>Thundercat</a:t>
            </a:r>
            <a:r>
              <a:rPr lang="en-US" dirty="0"/>
              <a:t> and label boss </a:t>
            </a:r>
            <a:r>
              <a:rPr lang="en-US" b="1" dirty="0"/>
              <a:t>Flying Lotus</a:t>
            </a:r>
            <a:r>
              <a:rPr lang="en-US" dirty="0"/>
              <a:t>…” </a:t>
            </a:r>
            <a:r>
              <a:rPr lang="en-US" sz="1000" dirty="0"/>
              <a:t>(https://</a:t>
            </a:r>
            <a:r>
              <a:rPr lang="en-US" sz="1000" dirty="0" err="1"/>
              <a:t>magazine.vinylmeplease.com</a:t>
            </a:r>
            <a:r>
              <a:rPr lang="en-US" sz="1000" dirty="0"/>
              <a:t>/magazine/why-jazz-is-suddenly-cool-again/)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643D857-439C-A24E-9C34-5E35873B73F8}"/>
              </a:ext>
            </a:extLst>
          </p:cNvPr>
          <p:cNvSpPr/>
          <p:nvPr/>
        </p:nvSpPr>
        <p:spPr>
          <a:xfrm rot="16200000">
            <a:off x="5740608" y="2397247"/>
            <a:ext cx="627668" cy="194887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40BCC4C-DB9B-144F-AA66-8C0A377AFE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95" t="11144" r="39520" b="81104"/>
          <a:stretch/>
        </p:blipFill>
        <p:spPr>
          <a:xfrm>
            <a:off x="5089236" y="2128851"/>
            <a:ext cx="1920240" cy="28237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7254305-4C78-EA40-ABDC-72D20D66C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88" t="79482" r="40000" b="7386"/>
          <a:stretch/>
        </p:blipFill>
        <p:spPr>
          <a:xfrm>
            <a:off x="5077691" y="2494966"/>
            <a:ext cx="1939639" cy="480291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7E720D9F-CB3A-8448-9477-B3F928B7557F}"/>
              </a:ext>
            </a:extLst>
          </p:cNvPr>
          <p:cNvSpPr/>
          <p:nvPr/>
        </p:nvSpPr>
        <p:spPr>
          <a:xfrm rot="16200000">
            <a:off x="3260436" y="2121535"/>
            <a:ext cx="563418" cy="250305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DD4E4-99A0-7445-B67F-2F2BED4C7350}"/>
              </a:ext>
            </a:extLst>
          </p:cNvPr>
          <p:cNvSpPr txBox="1"/>
          <p:nvPr/>
        </p:nvSpPr>
        <p:spPr>
          <a:xfrm>
            <a:off x="2857423" y="3654770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 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2CA8E-EEB7-3B4D-AFD1-8A88A7C6E344}"/>
              </a:ext>
            </a:extLst>
          </p:cNvPr>
          <p:cNvSpPr txBox="1"/>
          <p:nvPr/>
        </p:nvSpPr>
        <p:spPr>
          <a:xfrm>
            <a:off x="5606058" y="3685516"/>
            <a:ext cx="97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 Era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DAC1475-579A-F74B-A74E-60EC5ED03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405" t="79230" r="22121" b="7639"/>
          <a:stretch/>
        </p:blipFill>
        <p:spPr>
          <a:xfrm>
            <a:off x="7315201" y="2494966"/>
            <a:ext cx="1533236" cy="480291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A84718F8-3411-634D-9E85-59040E3D404A}"/>
              </a:ext>
            </a:extLst>
          </p:cNvPr>
          <p:cNvSpPr/>
          <p:nvPr/>
        </p:nvSpPr>
        <p:spPr>
          <a:xfrm rot="16200000">
            <a:off x="7778088" y="2613380"/>
            <a:ext cx="627668" cy="151303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17488-A4C8-CA48-A207-82DCA05AFCFE}"/>
              </a:ext>
            </a:extLst>
          </p:cNvPr>
          <p:cNvSpPr txBox="1"/>
          <p:nvPr/>
        </p:nvSpPr>
        <p:spPr>
          <a:xfrm>
            <a:off x="7610349" y="3683729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Hop Era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62FB5B-1572-D045-9069-15DD1DAEE0D2}"/>
              </a:ext>
            </a:extLst>
          </p:cNvPr>
          <p:cNvSpPr txBox="1"/>
          <p:nvPr/>
        </p:nvSpPr>
        <p:spPr>
          <a:xfrm>
            <a:off x="6931998" y="1478536"/>
            <a:ext cx="114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Kendrick Lamar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EC64-DEF5-7444-B313-0EA713E65F3D}"/>
              </a:ext>
            </a:extLst>
          </p:cNvPr>
          <p:cNvSpPr txBox="1"/>
          <p:nvPr/>
        </p:nvSpPr>
        <p:spPr>
          <a:xfrm>
            <a:off x="8069678" y="1482131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Tyler, the Creator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9B836-C25E-6C40-9B85-A47FFBDCE905}"/>
              </a:ext>
            </a:extLst>
          </p:cNvPr>
          <p:cNvCxnSpPr>
            <a:cxnSpLocks/>
          </p:cNvCxnSpPr>
          <p:nvPr/>
        </p:nvCxnSpPr>
        <p:spPr>
          <a:xfrm flipH="1">
            <a:off x="7488382" y="1722499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0AAFAE-35A4-4142-BDDB-8E2A8851A64F}"/>
              </a:ext>
            </a:extLst>
          </p:cNvPr>
          <p:cNvCxnSpPr>
            <a:cxnSpLocks/>
          </p:cNvCxnSpPr>
          <p:nvPr/>
        </p:nvCxnSpPr>
        <p:spPr>
          <a:xfrm flipH="1">
            <a:off x="8258154" y="1722218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99E235-4061-744B-A8EA-353BBD536F50}"/>
              </a:ext>
            </a:extLst>
          </p:cNvPr>
          <p:cNvSpPr txBox="1"/>
          <p:nvPr/>
        </p:nvSpPr>
        <p:spPr>
          <a:xfrm>
            <a:off x="5491124" y="1478536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Radiohead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4B9903-2D64-6542-A270-7212EF019429}"/>
              </a:ext>
            </a:extLst>
          </p:cNvPr>
          <p:cNvSpPr txBox="1"/>
          <p:nvPr/>
        </p:nvSpPr>
        <p:spPr>
          <a:xfrm>
            <a:off x="6341037" y="1465204"/>
            <a:ext cx="537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Wilco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BFBD37-49B0-6A48-8E0C-46B8114B5D26}"/>
              </a:ext>
            </a:extLst>
          </p:cNvPr>
          <p:cNvSpPr txBox="1"/>
          <p:nvPr/>
        </p:nvSpPr>
        <p:spPr>
          <a:xfrm>
            <a:off x="2423747" y="147660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 Germain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06B21C-2367-7A49-9052-5AC8C1B3FF80}"/>
              </a:ext>
            </a:extLst>
          </p:cNvPr>
          <p:cNvSpPr txBox="1"/>
          <p:nvPr/>
        </p:nvSpPr>
        <p:spPr>
          <a:xfrm>
            <a:off x="3337137" y="1488317"/>
            <a:ext cx="150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Thievery Corporation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85AEB-27EC-694C-8E21-CDAA8FCFCD6B}"/>
              </a:ext>
            </a:extLst>
          </p:cNvPr>
          <p:cNvCxnSpPr>
            <a:cxnSpLocks/>
          </p:cNvCxnSpPr>
          <p:nvPr/>
        </p:nvCxnSpPr>
        <p:spPr>
          <a:xfrm flipH="1">
            <a:off x="6585941" y="1735622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DC8789-33BB-544F-9A56-7D7AE5400558}"/>
              </a:ext>
            </a:extLst>
          </p:cNvPr>
          <p:cNvCxnSpPr>
            <a:cxnSpLocks/>
          </p:cNvCxnSpPr>
          <p:nvPr/>
        </p:nvCxnSpPr>
        <p:spPr>
          <a:xfrm flipH="1">
            <a:off x="5805937" y="1722492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D40F9B-0429-0F47-A71F-09A0EA9C62E2}"/>
              </a:ext>
            </a:extLst>
          </p:cNvPr>
          <p:cNvCxnSpPr>
            <a:cxnSpLocks/>
          </p:cNvCxnSpPr>
          <p:nvPr/>
        </p:nvCxnSpPr>
        <p:spPr>
          <a:xfrm flipH="1">
            <a:off x="3615386" y="1721166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B6F614-C0EF-ED4E-9D7E-139A2CC72601}"/>
              </a:ext>
            </a:extLst>
          </p:cNvPr>
          <p:cNvCxnSpPr>
            <a:cxnSpLocks/>
          </p:cNvCxnSpPr>
          <p:nvPr/>
        </p:nvCxnSpPr>
        <p:spPr>
          <a:xfrm flipH="1">
            <a:off x="2779280" y="1704020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0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60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958D84-5EB1-7349-9F1C-EE97C5A8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33" r="9729" b="7125"/>
          <a:stretch/>
        </p:blipFill>
        <p:spPr>
          <a:xfrm>
            <a:off x="5433290" y="466292"/>
            <a:ext cx="5920510" cy="59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41A863B-6BBD-7144-8C5D-B43BD3CD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20" t="13922" r="14455" b="16852"/>
          <a:stretch/>
        </p:blipFill>
        <p:spPr>
          <a:xfrm>
            <a:off x="2179781" y="1117599"/>
            <a:ext cx="8220364" cy="47474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E020E9A-D692-894B-9516-7AFF3AB3C7BB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1">
              <a:lumMod val="7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7FB070-D63D-8342-A9E8-1162695DA053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Sonic Youth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8EE4B-CC1C-5B4C-9741-4ED5C034F0A8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Danger Mouse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D23D7-481D-864B-9219-D945B25CD52F}"/>
              </a:ext>
            </a:extLst>
          </p:cNvPr>
          <p:cNvSpPr txBox="1"/>
          <p:nvPr/>
        </p:nvSpPr>
        <p:spPr>
          <a:xfrm>
            <a:off x="5635914" y="444354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Black Milk / Nat Turner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B440E-1CC9-5848-AD40-F12FCB86C92F}"/>
              </a:ext>
            </a:extLst>
          </p:cNvPr>
          <p:cNvSpPr txBox="1"/>
          <p:nvPr/>
        </p:nvSpPr>
        <p:spPr>
          <a:xfrm>
            <a:off x="6975186" y="482381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 Tribe Called 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D4AF1B-F236-6043-B795-C2595EBD10D4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Wilco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EDCC4-C3B7-854D-8658-AA9ABF6C94E6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Miles Davis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636E7-3F42-3A48-8514-71E8832A07A3}"/>
              </a:ext>
            </a:extLst>
          </p:cNvPr>
          <p:cNvSpPr txBox="1"/>
          <p:nvPr/>
        </p:nvSpPr>
        <p:spPr>
          <a:xfrm>
            <a:off x="4330123" y="4013386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Robert Glasper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0629A-503B-ED47-9FF9-55FE95AA0987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9</a:t>
            </a:r>
            <a:r>
              <a:rPr lang="en-US" sz="1000" b="1" baseline="30000" dirty="0"/>
              <a:t>th</a:t>
            </a:r>
            <a:r>
              <a:rPr lang="en-US" sz="1000" b="1" dirty="0"/>
              <a:t> Wonder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BC3372-52BF-2542-BF1F-0E532F9C5677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Kaytranada</a:t>
            </a:r>
            <a:endParaRPr 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9D0E19-0E57-FE45-856A-C6BA536C15A3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Pete Rock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02FDDD-10F4-8F41-8BBF-5313B047C875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Questlove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185218-D708-DE42-8DD5-1D28BA99F806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Peter Gabriel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AD481-2472-A44A-A920-59BA410ABFD9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Beastie Boys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B394A5-0946-BD40-AA73-BF92E9CBDE68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Steely Dan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8C9C4B-FE18-2147-8254-7503A5595094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Funkadelic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2D99F3-2F58-CC4A-B7A9-AFB0BB3CCBDB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Joey DeFrancesco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87D3D7-8B0B-404E-BD72-D7DA13159AB1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948E5C-3812-3B4D-98F3-A7A5FEA97C1C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C709349-6B75-934D-B197-EBD3AD8A2CA7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177077-03BA-AC4B-A424-DB26CCBE77C5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D5CBE7-83C1-D240-87FB-56227BA68585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8C4922-A33A-9F47-9ED9-0938D2536EA1}"/>
              </a:ext>
            </a:extLst>
          </p:cNvPr>
          <p:cNvSpPr/>
          <p:nvPr/>
        </p:nvSpPr>
        <p:spPr>
          <a:xfrm>
            <a:off x="7501833" y="4754839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7CAA4E-2565-6E42-A178-0293EA5D1804}"/>
              </a:ext>
            </a:extLst>
          </p:cNvPr>
          <p:cNvSpPr/>
          <p:nvPr/>
        </p:nvSpPr>
        <p:spPr>
          <a:xfrm>
            <a:off x="6263533" y="5557243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F143E94-C925-084E-90F5-A3B17F66D8D5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D35C1C-9CF8-624D-AC6A-FD01D03CFF85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FAC536-1074-5441-A5C9-1CFCC46A6815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D0FC7D-72DB-604F-98D4-2CA605E0CD2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A78D95C-AF9A-3944-AAAA-283B986D2FAD}"/>
              </a:ext>
            </a:extLst>
          </p:cNvPr>
          <p:cNvSpPr/>
          <p:nvPr/>
        </p:nvSpPr>
        <p:spPr>
          <a:xfrm>
            <a:off x="2615184" y="4181048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2C3DB07-040B-9448-832F-C8648D0383BF}"/>
              </a:ext>
            </a:extLst>
          </p:cNvPr>
          <p:cNvSpPr/>
          <p:nvPr/>
        </p:nvSpPr>
        <p:spPr>
          <a:xfrm>
            <a:off x="2906129" y="4093304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68A0F0-E50B-BB4C-88F1-075627124419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6E9BB44-9883-874B-901B-C7EEF1919B83}"/>
              </a:ext>
            </a:extLst>
          </p:cNvPr>
          <p:cNvSpPr/>
          <p:nvPr/>
        </p:nvSpPr>
        <p:spPr>
          <a:xfrm>
            <a:off x="2749113" y="4481231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1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40162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83832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600" b="0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600" b="0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saxophone,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  <a:p>
            <a:endParaRPr lang="en-US" dirty="0"/>
          </a:p>
          <a:p>
            <a:r>
              <a:rPr lang="en-US" dirty="0"/>
              <a:t>Min DF = 0.06</a:t>
            </a:r>
          </a:p>
          <a:p>
            <a:r>
              <a:rPr lang="en-US" dirty="0"/>
              <a:t>Max Df = 0.80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05154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600" b="0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saxophone,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</p:txBody>
      </p:sp>
    </p:spTree>
    <p:extLst>
      <p:ext uri="{BB962C8B-B14F-4D97-AF65-F5344CB8AC3E}">
        <p14:creationId xmlns:p14="http://schemas.microsoft.com/office/powerpoint/2010/main" val="162314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32653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800" b="1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</a:t>
                      </a:r>
                      <a:r>
                        <a:rPr lang="en-US" sz="1600" b="0" u="none" strike="noStrike" dirty="0">
                          <a:effectLst/>
                        </a:rPr>
                        <a:t>saxophone</a:t>
                      </a:r>
                      <a:r>
                        <a:rPr lang="en-US" sz="1600" u="none" strike="noStrike" dirty="0">
                          <a:effectLst/>
                        </a:rPr>
                        <a:t>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</p:txBody>
      </p:sp>
    </p:spTree>
    <p:extLst>
      <p:ext uri="{BB962C8B-B14F-4D97-AF65-F5344CB8AC3E}">
        <p14:creationId xmlns:p14="http://schemas.microsoft.com/office/powerpoint/2010/main" val="999543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14007"/>
              </p:ext>
            </p:extLst>
          </p:nvPr>
        </p:nvGraphicFramePr>
        <p:xfrm>
          <a:off x="2794000" y="1873969"/>
          <a:ext cx="6604000" cy="3005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800" b="1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800" b="1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800" b="1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800" b="1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</a:t>
                      </a:r>
                      <a:r>
                        <a:rPr lang="en-US" sz="1600" b="1" u="none" strike="noStrike" dirty="0">
                          <a:effectLst/>
                        </a:rPr>
                        <a:t>saxophone</a:t>
                      </a:r>
                      <a:r>
                        <a:rPr lang="en-US" sz="1600" u="none" strike="noStrike" dirty="0">
                          <a:effectLst/>
                        </a:rPr>
                        <a:t>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8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</a:t>
                      </a:r>
                      <a:r>
                        <a:rPr lang="en-US" sz="1600" b="1" u="none" strike="noStrike" dirty="0">
                          <a:effectLst/>
                        </a:rPr>
                        <a:t>performance</a:t>
                      </a:r>
                      <a:r>
                        <a:rPr lang="en-US" sz="1600" u="none" strike="noStrike" dirty="0">
                          <a:effectLst/>
                        </a:rPr>
                        <a:t>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800" b="1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800" b="1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</p:txBody>
      </p:sp>
    </p:spTree>
    <p:extLst>
      <p:ext uri="{BB962C8B-B14F-4D97-AF65-F5344CB8AC3E}">
        <p14:creationId xmlns:p14="http://schemas.microsoft.com/office/powerpoint/2010/main" val="107881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584EA-B018-6747-9CD2-F7203964A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2" t="8081" r="43309" b="48960"/>
          <a:stretch/>
        </p:blipFill>
        <p:spPr>
          <a:xfrm>
            <a:off x="598031" y="1690688"/>
            <a:ext cx="3790373" cy="319775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3AE73FB-B028-344A-B2A6-B02F714A6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82" t="6788" r="43804" b="48148"/>
          <a:stretch/>
        </p:blipFill>
        <p:spPr>
          <a:xfrm>
            <a:off x="4177032" y="1517909"/>
            <a:ext cx="3837935" cy="33705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383" t="8001" r="43266" b="49999"/>
          <a:stretch/>
        </p:blipFill>
        <p:spPr>
          <a:xfrm>
            <a:off x="8260703" y="1643106"/>
            <a:ext cx="3591883" cy="31201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94F8D4-D3AE-5A4F-AE5C-BF5B039AA85F}"/>
              </a:ext>
            </a:extLst>
          </p:cNvPr>
          <p:cNvSpPr/>
          <p:nvPr/>
        </p:nvSpPr>
        <p:spPr>
          <a:xfrm>
            <a:off x="1142979" y="5061221"/>
            <a:ext cx="2498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Rock/Metal:</a:t>
            </a:r>
            <a:r>
              <a:rPr lang="en-US" sz="1200" dirty="0"/>
              <a:t> Yakuza (Transmutations)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099EF3-6B6D-A143-91A8-9F3B72EF60ED}"/>
              </a:ext>
            </a:extLst>
          </p:cNvPr>
          <p:cNvSpPr/>
          <p:nvPr/>
        </p:nvSpPr>
        <p:spPr>
          <a:xfrm>
            <a:off x="4508191" y="5061220"/>
            <a:ext cx="29750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Hip Hop/Rap:</a:t>
            </a:r>
            <a:r>
              <a:rPr lang="en-US" sz="1200" dirty="0"/>
              <a:t> People Under the Stairs (O.S.T)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8842592" y="5061221"/>
            <a:ext cx="2347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Electronic:</a:t>
            </a:r>
            <a:r>
              <a:rPr lang="en-US" sz="1200" dirty="0"/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Discovery Tool / Recommender </a:t>
            </a:r>
            <a:br>
              <a:rPr lang="en-US" dirty="0"/>
            </a:br>
            <a:r>
              <a:rPr lang="en-US" sz="3200" dirty="0"/>
              <a:t>(TF-IDF, Cosine Similarity)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7D17B-2BA7-8140-B743-F5B6E21D1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71"/>
              </p:ext>
            </p:extLst>
          </p:nvPr>
        </p:nvGraphicFramePr>
        <p:xfrm>
          <a:off x="1928089" y="1690688"/>
          <a:ext cx="8051800" cy="3016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239">
                  <a:extLst>
                    <a:ext uri="{9D8B030D-6E8A-4147-A177-3AD203B41FA5}">
                      <a16:colId xmlns:a16="http://schemas.microsoft.com/office/drawing/2014/main" val="1775553636"/>
                    </a:ext>
                  </a:extLst>
                </a:gridCol>
                <a:gridCol w="4063970">
                  <a:extLst>
                    <a:ext uri="{9D8B030D-6E8A-4147-A177-3AD203B41FA5}">
                      <a16:colId xmlns:a16="http://schemas.microsoft.com/office/drawing/2014/main" val="3619262052"/>
                    </a:ext>
                  </a:extLst>
                </a:gridCol>
                <a:gridCol w="2769591">
                  <a:extLst>
                    <a:ext uri="{9D8B030D-6E8A-4147-A177-3AD203B41FA5}">
                      <a16:colId xmlns:a16="http://schemas.microsoft.com/office/drawing/2014/main" val="16273724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Cosine Similarity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Album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Artist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937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Epic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61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Harmony of Difference 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5720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Heaven and Earth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85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Choice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510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 Love Supreme: The Complete 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056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0.155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Becoming (Music From the Netflix Original Documentary)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8982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Planetary Prince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Cameron Graves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21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Offering: Live at Temple University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9029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Final Tour: The Bootleg Series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/ John Coltrane Vol.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374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Both Directions at Once: The Lost Album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789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Complete In a Silent Way Sessions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714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Bootleg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Volume 1: Live in Europe 1967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5016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Interstellar Space Revisited: The Music of 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Gregg </a:t>
                      </a:r>
                      <a:r>
                        <a:rPr lang="en-US" sz="1200" u="none" strike="noStrike" dirty="0" err="1">
                          <a:effectLst/>
                        </a:rPr>
                        <a:t>Bendian</a:t>
                      </a:r>
                      <a:r>
                        <a:rPr lang="en-US" sz="1200" u="none" strike="noStrike" dirty="0">
                          <a:effectLst/>
                        </a:rPr>
                        <a:t> / </a:t>
                      </a:r>
                      <a:r>
                        <a:rPr lang="en-US" sz="1200" u="none" strike="noStrike" dirty="0" err="1">
                          <a:effectLst/>
                        </a:rPr>
                        <a:t>Nels</a:t>
                      </a:r>
                      <a:r>
                        <a:rPr lang="en-US" sz="1200" u="none" strike="noStrike" dirty="0">
                          <a:effectLst/>
                        </a:rPr>
                        <a:t> Cline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21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7D17B-2BA7-8140-B743-F5B6E21D1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01733"/>
              </p:ext>
            </p:extLst>
          </p:nvPr>
        </p:nvGraphicFramePr>
        <p:xfrm>
          <a:off x="1928089" y="1690688"/>
          <a:ext cx="8051800" cy="3016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239">
                  <a:extLst>
                    <a:ext uri="{9D8B030D-6E8A-4147-A177-3AD203B41FA5}">
                      <a16:colId xmlns:a16="http://schemas.microsoft.com/office/drawing/2014/main" val="1775553636"/>
                    </a:ext>
                  </a:extLst>
                </a:gridCol>
                <a:gridCol w="4063970">
                  <a:extLst>
                    <a:ext uri="{9D8B030D-6E8A-4147-A177-3AD203B41FA5}">
                      <a16:colId xmlns:a16="http://schemas.microsoft.com/office/drawing/2014/main" val="3619262052"/>
                    </a:ext>
                  </a:extLst>
                </a:gridCol>
                <a:gridCol w="2769591">
                  <a:extLst>
                    <a:ext uri="{9D8B030D-6E8A-4147-A177-3AD203B41FA5}">
                      <a16:colId xmlns:a16="http://schemas.microsoft.com/office/drawing/2014/main" val="16273724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Cosine Similarity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Album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Artist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937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1.000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Epic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61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Harmony of Difference 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5720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Heaven and Earth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85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Choice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510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 Love Supreme: The Complete 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056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Becoming (Music From the Netflix Original Documentary)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8982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Planetary Prince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Cameron Graves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21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Offering: Live at Temple University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9029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Final Tour: The Bootleg Series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/ John Coltrane Vol.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374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Both Directions at Once: The Lost Album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789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Complete In a Silent Way Sessions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714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Bootleg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Volume 1: Live in Europe 1967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5016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Interstellar Space Revisited: The Music of 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Gregg </a:t>
                      </a:r>
                      <a:r>
                        <a:rPr lang="en-US" sz="1200" u="none" strike="noStrike" dirty="0" err="1">
                          <a:effectLst/>
                        </a:rPr>
                        <a:t>Bendian</a:t>
                      </a:r>
                      <a:r>
                        <a:rPr lang="en-US" sz="1200" u="none" strike="noStrike" dirty="0">
                          <a:effectLst/>
                        </a:rPr>
                        <a:t> / </a:t>
                      </a:r>
                      <a:r>
                        <a:rPr lang="en-US" sz="1200" u="none" strike="noStrike" dirty="0" err="1">
                          <a:effectLst/>
                        </a:rPr>
                        <a:t>Nels</a:t>
                      </a:r>
                      <a:r>
                        <a:rPr lang="en-US" sz="1200" u="none" strike="noStrike" dirty="0">
                          <a:effectLst/>
                        </a:rPr>
                        <a:t> Cline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2103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FCCD52-9BF4-1646-9908-523610B9049F}"/>
              </a:ext>
            </a:extLst>
          </p:cNvPr>
          <p:cNvSpPr txBox="1"/>
          <p:nvPr/>
        </p:nvSpPr>
        <p:spPr>
          <a:xfrm>
            <a:off x="9979889" y="2351782"/>
            <a:ext cx="2477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Number of Mentions:</a:t>
            </a:r>
          </a:p>
          <a:p>
            <a:r>
              <a:rPr lang="en-US" sz="1600" b="1" dirty="0"/>
              <a:t>. “Coltrane”</a:t>
            </a:r>
            <a:r>
              <a:rPr lang="en-US" sz="1600" dirty="0"/>
              <a:t>: x 8</a:t>
            </a:r>
          </a:p>
          <a:p>
            <a:r>
              <a:rPr lang="en-US" sz="1600" b="1" dirty="0"/>
              <a:t>. “A Love Supreme”</a:t>
            </a:r>
            <a:r>
              <a:rPr lang="en-US" sz="1600" dirty="0"/>
              <a:t>: x 2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D7C82-03DD-A846-ADE7-FA62D205D165}"/>
              </a:ext>
            </a:extLst>
          </p:cNvPr>
          <p:cNvSpPr txBox="1"/>
          <p:nvPr/>
        </p:nvSpPr>
        <p:spPr>
          <a:xfrm>
            <a:off x="1928088" y="4922982"/>
            <a:ext cx="82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“…Washington's tenor sax solo veers off into flights of screeching intensity that were the hallmark of </a:t>
            </a:r>
            <a:r>
              <a:rPr lang="en-US" b="1" dirty="0"/>
              <a:t>Coltrane</a:t>
            </a:r>
            <a:r>
              <a:rPr lang="en-US" dirty="0"/>
              <a:t>…”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19BE81-1A04-0D43-9587-3CD0D759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Jazz Discovery Tool / Recommender </a:t>
            </a:r>
            <a:br>
              <a:rPr lang="en-US" dirty="0"/>
            </a:br>
            <a:r>
              <a:rPr lang="en-US" sz="3200" dirty="0"/>
              <a:t>(TF-IDF, Cosine Similarity)</a:t>
            </a:r>
          </a:p>
        </p:txBody>
      </p:sp>
    </p:spTree>
    <p:extLst>
      <p:ext uri="{BB962C8B-B14F-4D97-AF65-F5344CB8AC3E}">
        <p14:creationId xmlns:p14="http://schemas.microsoft.com/office/powerpoint/2010/main" val="49427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j-lt"/>
              </a:rPr>
              <a:t>Enjoyment of </a:t>
            </a:r>
            <a:r>
              <a:rPr lang="en-US" b="1" dirty="0">
                <a:latin typeface="+mj-lt"/>
              </a:rPr>
              <a:t>DISCOVERY</a:t>
            </a:r>
            <a:r>
              <a:rPr lang="en-US" dirty="0">
                <a:latin typeface="+mj-lt"/>
              </a:rPr>
              <a:t>!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086D-CA23-A746-B106-C2AC7E7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8" y="2478024"/>
            <a:ext cx="4770408" cy="37071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slides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Provide </a:t>
            </a:r>
            <a:r>
              <a:rPr lang="en-US" b="1" dirty="0">
                <a:solidFill>
                  <a:srgbClr val="0070C0"/>
                </a:solidFill>
              </a:rPr>
              <a:t>Context</a:t>
            </a:r>
            <a:r>
              <a:rPr lang="en-US" dirty="0">
                <a:solidFill>
                  <a:srgbClr val="0070C0"/>
                </a:solidFill>
              </a:rPr>
              <a:t> in the slides (somehow in the app)</a:t>
            </a:r>
          </a:p>
          <a:p>
            <a:pPr marL="0" indent="0">
              <a:buNone/>
            </a:pPr>
            <a:r>
              <a:rPr lang="en-US" b="1" dirty="0"/>
              <a:t>EDA</a:t>
            </a:r>
            <a:r>
              <a:rPr lang="en-US" dirty="0"/>
              <a:t> – overview graph – jazz as a whole</a:t>
            </a:r>
          </a:p>
          <a:p>
            <a:pPr marL="0" indent="0">
              <a:buNone/>
            </a:pPr>
            <a:r>
              <a:rPr lang="en-US" dirty="0"/>
              <a:t>. Infusion of other music into jazz as it transforms over time (how has it transformed) - heatmap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History of transformation? Artists and quotes by 3 decades – lollipop / </a:t>
            </a:r>
            <a:r>
              <a:rPr lang="en-US" dirty="0" err="1">
                <a:solidFill>
                  <a:srgbClr val="FF0000"/>
                </a:solidFill>
              </a:rPr>
              <a:t>wordcloud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named entity features (mentions) – has maintained it’s roots as well as influence – network map??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Check a few primary artists – what subgenre are they mentioned along with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Maybe </a:t>
            </a:r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spotify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(with what we have)</a:t>
            </a:r>
          </a:p>
          <a:p>
            <a:pPr marL="0" indent="0">
              <a:buNone/>
            </a:pPr>
            <a:r>
              <a:rPr lang="en-US" b="1" dirty="0"/>
              <a:t>Reviewers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Subgenre by EMO / Sentiment</a:t>
            </a:r>
          </a:p>
          <a:p>
            <a:pPr marL="0" indent="0">
              <a:buNone/>
            </a:pPr>
            <a:r>
              <a:rPr lang="en-US" b="1" dirty="0"/>
              <a:t>Modeling (2 runs)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. PCA</a:t>
            </a:r>
          </a:p>
          <a:p>
            <a:pPr marL="0" indent="0">
              <a:buNone/>
            </a:pPr>
            <a:r>
              <a:rPr lang="en-US" dirty="0"/>
              <a:t>. TF IDF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BE0E26-63FF-4C4E-AE45-AC34133D1B7A}"/>
              </a:ext>
            </a:extLst>
          </p:cNvPr>
          <p:cNvSpPr txBox="1">
            <a:spLocks/>
          </p:cNvSpPr>
          <p:nvPr/>
        </p:nvSpPr>
        <p:spPr>
          <a:xfrm>
            <a:off x="6288542" y="2503271"/>
            <a:ext cx="4551987" cy="3456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streamlit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Spotify – audio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images (last)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audio snippets (last)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Cleanup app as-is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Topic modeling into the viz (instrument selection)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Emotion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Audio feature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765D-D310-7B49-95B5-B032BBD95EB0}"/>
              </a:ext>
            </a:extLst>
          </p:cNvPr>
          <p:cNvSpPr txBox="1"/>
          <p:nvPr/>
        </p:nvSpPr>
        <p:spPr>
          <a:xfrm>
            <a:off x="3234906" y="289680"/>
            <a:ext cx="816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Radiohead is a vector – aggregate / average – then get </a:t>
            </a:r>
            <a:r>
              <a:rPr lang="en-US" dirty="0" err="1">
                <a:highlight>
                  <a:srgbClr val="C0C0C0"/>
                </a:highlight>
              </a:rPr>
              <a:t>similiarities</a:t>
            </a:r>
            <a:r>
              <a:rPr lang="en-US" dirty="0">
                <a:highlight>
                  <a:srgbClr val="C0C0C0"/>
                </a:highlight>
              </a:rPr>
              <a:t> on that</a:t>
            </a:r>
          </a:p>
          <a:p>
            <a:r>
              <a:rPr lang="en-US" dirty="0">
                <a:highlight>
                  <a:srgbClr val="C0C0C0"/>
                </a:highlight>
              </a:rPr>
              <a:t>Put 8 into a list – similarities have duplicate votes – strengthen those votes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9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31342"/>
            <a:ext cx="11120582" cy="58738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. Eras, what’s the point</a:t>
            </a:r>
          </a:p>
          <a:p>
            <a:pPr marL="0" indent="0">
              <a:buNone/>
            </a:pPr>
            <a:r>
              <a:rPr lang="en-US" dirty="0"/>
              <a:t>. Years – remove decimal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Circle bar – highlight miles/Coltrane in different way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Sentiment score – what’s the correct scale</a:t>
            </a:r>
          </a:p>
          <a:p>
            <a:pPr marL="0" indent="0">
              <a:buNone/>
            </a:pPr>
            <a:r>
              <a:rPr lang="en-US" strike="sngStrike" dirty="0"/>
              <a:t>. Min/max df – remove</a:t>
            </a:r>
          </a:p>
          <a:p>
            <a:pPr marL="0" indent="0">
              <a:buNone/>
            </a:pPr>
            <a:r>
              <a:rPr lang="en-US" dirty="0"/>
              <a:t>. Radar – remove labels</a:t>
            </a:r>
          </a:p>
          <a:p>
            <a:pPr marL="0" indent="0">
              <a:buNone/>
            </a:pPr>
            <a:r>
              <a:rPr lang="en-US" strike="sngStrike" dirty="0"/>
              <a:t>. Remove rank colors in topic mod and jazz discovery lists</a:t>
            </a:r>
          </a:p>
          <a:p>
            <a:pPr marL="0" indent="0">
              <a:buNone/>
            </a:pPr>
            <a:r>
              <a:rPr lang="en-US" dirty="0"/>
              <a:t>. Keep headers consistent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rgbClr val="C00000"/>
                </a:solidFill>
                <a:highlight>
                  <a:srgbClr val="FFFF00"/>
                </a:highlight>
              </a:rPr>
              <a:t>. Recommender – include album artwork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Divider don’t use plus – use drop line</a:t>
            </a:r>
          </a:p>
          <a:p>
            <a:pPr marL="0" indent="0">
              <a:buNone/>
            </a:pPr>
            <a:r>
              <a:rPr lang="en-US" dirty="0"/>
              <a:t>. Cutout slides @ 820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Network graph – pick 1 or 2 and show artists</a:t>
            </a:r>
          </a:p>
          <a:p>
            <a:pPr marL="0" indent="0">
              <a:buNone/>
            </a:pPr>
            <a:r>
              <a:rPr lang="en-US" strike="sngStrike" dirty="0"/>
              <a:t>. Remove EDA from headlines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Lots of content – show workflow of how they all come together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j-lt"/>
              </a:rPr>
              <a:t>Enjoyment of </a:t>
            </a:r>
            <a:r>
              <a:rPr lang="en-US" b="1" dirty="0">
                <a:latin typeface="+mj-lt"/>
              </a:rPr>
              <a:t>DISCOVERY</a:t>
            </a:r>
            <a:r>
              <a:rPr lang="en-US" dirty="0">
                <a:latin typeface="+mj-lt"/>
              </a:rPr>
              <a:t>!</a:t>
            </a:r>
          </a:p>
          <a:p>
            <a:r>
              <a:rPr lang="en-US" sz="2400" dirty="0">
                <a:latin typeface="+mj-lt"/>
              </a:rPr>
              <a:t>How were you </a:t>
            </a:r>
            <a:r>
              <a:rPr lang="en-US" b="1" dirty="0">
                <a:latin typeface="+mj-lt"/>
              </a:rPr>
              <a:t>introduced</a:t>
            </a:r>
            <a:r>
              <a:rPr lang="en-US" sz="2400" dirty="0">
                <a:latin typeface="+mj-lt"/>
              </a:rPr>
              <a:t> to music you </a:t>
            </a:r>
            <a:r>
              <a:rPr lang="en-US" b="1" dirty="0">
                <a:latin typeface="+mj-lt"/>
              </a:rPr>
              <a:t>love</a:t>
            </a:r>
            <a:r>
              <a:rPr lang="en-US" dirty="0">
                <a:latin typeface="+mj-lt"/>
              </a:rPr>
              <a:t>?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285481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j-lt"/>
              </a:rPr>
              <a:t>Enjoyment of </a:t>
            </a:r>
            <a:r>
              <a:rPr lang="en-US" b="1" dirty="0">
                <a:latin typeface="+mj-lt"/>
              </a:rPr>
              <a:t>DISCOVERY</a:t>
            </a:r>
            <a:r>
              <a:rPr lang="en-US" dirty="0">
                <a:latin typeface="+mj-lt"/>
              </a:rPr>
              <a:t>!</a:t>
            </a:r>
          </a:p>
          <a:p>
            <a:r>
              <a:rPr lang="en-US" sz="2400" dirty="0">
                <a:latin typeface="+mj-lt"/>
              </a:rPr>
              <a:t>How were you </a:t>
            </a:r>
            <a:r>
              <a:rPr lang="en-US" b="1" dirty="0">
                <a:latin typeface="+mj-lt"/>
              </a:rPr>
              <a:t>introduced</a:t>
            </a:r>
            <a:r>
              <a:rPr lang="en-US" sz="2400" dirty="0">
                <a:latin typeface="+mj-lt"/>
              </a:rPr>
              <a:t> to music you </a:t>
            </a:r>
            <a:r>
              <a:rPr lang="en-US" b="1" dirty="0">
                <a:latin typeface="+mj-lt"/>
              </a:rPr>
              <a:t>love</a:t>
            </a:r>
            <a:r>
              <a:rPr lang="en-US" dirty="0">
                <a:latin typeface="+mj-lt"/>
              </a:rPr>
              <a:t>?</a:t>
            </a:r>
          </a:p>
          <a:p>
            <a:r>
              <a:rPr lang="en-US" sz="2400" dirty="0">
                <a:latin typeface="+mj-lt"/>
              </a:rPr>
              <a:t>Music Industry Machine (Emphasizes </a:t>
            </a:r>
            <a:r>
              <a:rPr lang="en-US" b="1" dirty="0">
                <a:latin typeface="+mj-lt"/>
              </a:rPr>
              <a:t>non-jazz</a:t>
            </a:r>
            <a:r>
              <a:rPr lang="en-US" sz="2400" dirty="0">
                <a:latin typeface="+mj-lt"/>
              </a:rPr>
              <a:t>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732984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j-lt"/>
              </a:rPr>
              <a:t>Enjoyment of </a:t>
            </a:r>
            <a:r>
              <a:rPr lang="en-US" b="1" dirty="0">
                <a:latin typeface="+mj-lt"/>
              </a:rPr>
              <a:t>DISCOVERY</a:t>
            </a:r>
            <a:r>
              <a:rPr lang="en-US" dirty="0">
                <a:latin typeface="+mj-lt"/>
              </a:rPr>
              <a:t>!</a:t>
            </a:r>
          </a:p>
          <a:p>
            <a:r>
              <a:rPr lang="en-US" sz="2400" dirty="0">
                <a:latin typeface="+mj-lt"/>
              </a:rPr>
              <a:t>How were you </a:t>
            </a:r>
            <a:r>
              <a:rPr lang="en-US" b="1" dirty="0">
                <a:latin typeface="+mj-lt"/>
              </a:rPr>
              <a:t>introduced</a:t>
            </a:r>
            <a:r>
              <a:rPr lang="en-US" sz="2400" dirty="0">
                <a:latin typeface="+mj-lt"/>
              </a:rPr>
              <a:t> to music you </a:t>
            </a:r>
            <a:r>
              <a:rPr lang="en-US" b="1" dirty="0">
                <a:latin typeface="+mj-lt"/>
              </a:rPr>
              <a:t>love</a:t>
            </a:r>
            <a:r>
              <a:rPr lang="en-US" dirty="0">
                <a:latin typeface="+mj-lt"/>
              </a:rPr>
              <a:t>?</a:t>
            </a:r>
          </a:p>
          <a:p>
            <a:r>
              <a:rPr lang="en-US" sz="2400" dirty="0">
                <a:latin typeface="+mj-lt"/>
              </a:rPr>
              <a:t>Music Industry Machine (Emphasizes </a:t>
            </a:r>
            <a:r>
              <a:rPr lang="en-US" b="1" dirty="0">
                <a:latin typeface="+mj-lt"/>
              </a:rPr>
              <a:t>non-jazz</a:t>
            </a:r>
            <a:r>
              <a:rPr lang="en-US" sz="2400" dirty="0">
                <a:latin typeface="+mj-lt"/>
              </a:rPr>
              <a:t>)</a:t>
            </a:r>
          </a:p>
          <a:p>
            <a:r>
              <a:rPr lang="en-US" sz="2400" dirty="0">
                <a:latin typeface="+mj-lt"/>
              </a:rPr>
              <a:t>Modern Jazz Reviews point out the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with </a:t>
            </a:r>
            <a:r>
              <a:rPr lang="en-US" b="1" dirty="0">
                <a:latin typeface="+mj-lt"/>
              </a:rPr>
              <a:t>mainstream</a:t>
            </a:r>
            <a:r>
              <a:rPr lang="en-US" sz="2400" dirty="0">
                <a:latin typeface="+mj-lt"/>
              </a:rPr>
              <a:t> music - lending itself to beautiful and </a:t>
            </a:r>
            <a:r>
              <a:rPr lang="en-US" b="1" dirty="0">
                <a:latin typeface="+mj-lt"/>
              </a:rPr>
              <a:t>artistic expressions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13481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mainstream (non-jazz)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mainstream (non-jazz)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220" y="1611871"/>
            <a:ext cx="4768272" cy="4569927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+mj-lt"/>
              </a:rPr>
              <a:t>Data &amp; Processes</a:t>
            </a:r>
          </a:p>
          <a:p>
            <a:r>
              <a:rPr lang="en-US" sz="2400" dirty="0">
                <a:latin typeface="+mj-lt"/>
              </a:rPr>
              <a:t>EDA</a:t>
            </a:r>
          </a:p>
          <a:p>
            <a:pPr lvl="1"/>
            <a:r>
              <a:rPr lang="en-US" dirty="0">
                <a:latin typeface="+mj-lt"/>
              </a:rPr>
              <a:t>Sentiment Analysis</a:t>
            </a:r>
          </a:p>
          <a:p>
            <a:pPr lvl="1"/>
            <a:r>
              <a:rPr lang="en-US" dirty="0">
                <a:latin typeface="+mj-lt"/>
              </a:rPr>
              <a:t>Topic Modeling</a:t>
            </a:r>
          </a:p>
          <a:p>
            <a:pPr lvl="1"/>
            <a:r>
              <a:rPr lang="en-US" dirty="0">
                <a:latin typeface="+mj-lt"/>
              </a:rPr>
              <a:t>Audio Features</a:t>
            </a:r>
          </a:p>
          <a:p>
            <a:r>
              <a:rPr lang="en-US" sz="2400" dirty="0">
                <a:latin typeface="+mj-lt"/>
              </a:rPr>
              <a:t>Content-based Rec System</a:t>
            </a:r>
          </a:p>
          <a:p>
            <a:r>
              <a:rPr lang="en-US" sz="2400" dirty="0">
                <a:latin typeface="+mj-lt"/>
              </a:rPr>
              <a:t>Modern Jazz Discovery Tool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95220" y="1023065"/>
            <a:ext cx="2551545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Agenda</a:t>
            </a:r>
          </a:p>
        </p:txBody>
      </p:sp>
      <p:pic>
        <p:nvPicPr>
          <p:cNvPr id="20482" name="Picture 2" descr="Jazz Guitar Classical Music Instrument Player Performer Continuous One Line  Drawing, Music Clipart, Simplicity, Sketch PNG and Vector with Transparent  Backgroun… | Music art drawing, Guitar drawing, Single line drawing">
            <a:extLst>
              <a:ext uri="{FF2B5EF4-FFF2-40B4-BE49-F238E27FC236}">
                <a16:creationId xmlns:a16="http://schemas.microsoft.com/office/drawing/2014/main" id="{DFBC199E-F4ED-0642-BC0F-55DA39765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54" t="11448" r="12222" b="13401"/>
          <a:stretch/>
        </p:blipFill>
        <p:spPr bwMode="auto">
          <a:xfrm>
            <a:off x="6585529" y="1027906"/>
            <a:ext cx="5193144" cy="515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44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11975</TotalTime>
  <Words>1758</Words>
  <Application>Microsoft Macintosh PowerPoint</Application>
  <PresentationFormat>Widescreen</PresentationFormat>
  <Paragraphs>297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&amp; Processes</vt:lpstr>
      <vt:lpstr>PowerPoint Presentation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Sub-Genre Mentions Over Time</vt:lpstr>
      <vt:lpstr>Top 60 Artists most frequently mentioned in reviews </vt:lpstr>
      <vt:lpstr>Modern Jazz Influencers (New and Old)</vt:lpstr>
      <vt:lpstr>Sentiment Analysis: Pitchfork Jazz Reviews</vt:lpstr>
      <vt:lpstr>Topic Modeling: Instruments</vt:lpstr>
      <vt:lpstr>Topic Modeling: Instruments</vt:lpstr>
      <vt:lpstr>Topic Modeling: Instruments</vt:lpstr>
      <vt:lpstr>Topic Modeling: Instruments</vt:lpstr>
      <vt:lpstr>Spotify Audio Features</vt:lpstr>
      <vt:lpstr>Jazz Discovery Tool / Recommender  (TF-IDF, Cosine Similarity)</vt:lpstr>
      <vt:lpstr>Jazz Discovery Tool / Recommender  (TF-IDF, Cosine Similarity)</vt:lpstr>
      <vt:lpstr>Thank You</vt:lpstr>
      <vt:lpstr>Appendix</vt:lpstr>
      <vt:lpstr>TO DO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213</cp:revision>
  <dcterms:created xsi:type="dcterms:W3CDTF">2021-03-12T15:18:53Z</dcterms:created>
  <dcterms:modified xsi:type="dcterms:W3CDTF">2021-03-20T22:54:38Z</dcterms:modified>
</cp:coreProperties>
</file>